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57" r:id="rId4"/>
    <p:sldId id="258" r:id="rId5"/>
    <p:sldId id="260" r:id="rId6"/>
    <p:sldId id="265" r:id="rId7"/>
    <p:sldId id="305" r:id="rId8"/>
    <p:sldId id="304" r:id="rId9"/>
    <p:sldId id="264" r:id="rId10"/>
    <p:sldId id="280" r:id="rId11"/>
    <p:sldId id="308" r:id="rId12"/>
    <p:sldId id="271" r:id="rId13"/>
    <p:sldId id="267" r:id="rId14"/>
    <p:sldId id="268" r:id="rId15"/>
    <p:sldId id="270" r:id="rId16"/>
    <p:sldId id="282" r:id="rId17"/>
    <p:sldId id="309" r:id="rId18"/>
    <p:sldId id="272" r:id="rId19"/>
    <p:sldId id="273" r:id="rId20"/>
    <p:sldId id="274" r:id="rId21"/>
    <p:sldId id="275" r:id="rId22"/>
    <p:sldId id="286" r:id="rId23"/>
    <p:sldId id="276" r:id="rId24"/>
    <p:sldId id="284" r:id="rId25"/>
    <p:sldId id="285" r:id="rId26"/>
    <p:sldId id="283" r:id="rId27"/>
    <p:sldId id="278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6" r:id="rId46"/>
    <p:sldId id="307" r:id="rId4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BC686-49A7-41CE-A6AE-7D684C2CE9DD}" type="datetimeFigureOut">
              <a:rPr lang="nl-BE" smtClean="0"/>
              <a:t>2/03/2021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2DA25-440C-44CF-8881-D493D2D1FD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09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Goeiemorgen, </a:t>
            </a:r>
            <a:br>
              <a:rPr lang="nl-BE" dirty="0"/>
            </a:br>
            <a:r>
              <a:rPr lang="nl-BE" dirty="0"/>
              <a:t>Welkom op deze presentatie over de nieuwe Brusselse wetgeving openbaarheid van bestuur. </a:t>
            </a:r>
            <a:br>
              <a:rPr lang="nl-BE" dirty="0"/>
            </a:br>
            <a:r>
              <a:rPr lang="nl-BE" dirty="0"/>
              <a:t>Doel: een voorstelling van de wetgeving openbaarheid van bestuur – niet alle punten en komma’s maar de grote lijnen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50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1/ privégegevens bevat</a:t>
            </a:r>
            <a:br>
              <a:rPr lang="nl-BE" dirty="0"/>
            </a:br>
            <a:r>
              <a:rPr lang="nl-BE" dirty="0"/>
              <a:t>2/ beoordeling of waardeoordeel (tuchtrapport)</a:t>
            </a:r>
            <a:br>
              <a:rPr lang="nl-BE" dirty="0"/>
            </a:br>
            <a:r>
              <a:rPr lang="nl-BE" dirty="0"/>
              <a:t>3/ een gedrag dat nadeel kan berokkenen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543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Rechtspersonen: ondertekend door gevolmachtigde + KBO-nummer vermelden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898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Bestuursdocument</a:t>
            </a:r>
            <a:r>
              <a:rPr lang="nl-BE" dirty="0"/>
              <a:t> is onvolledig</a:t>
            </a:r>
            <a:br>
              <a:rPr lang="nl-BE" dirty="0"/>
            </a:br>
            <a:r>
              <a:rPr lang="nl-BE" dirty="0"/>
              <a:t>Advies of mening uit vrije wil of vertrouwelijk aan de overheid is meegedeeld</a:t>
            </a:r>
            <a:br>
              <a:rPr lang="nl-BE" dirty="0"/>
            </a:br>
            <a:r>
              <a:rPr lang="nl-BE" dirty="0"/>
              <a:t>…</a:t>
            </a:r>
            <a:br>
              <a:rPr lang="nl-BE" dirty="0"/>
            </a:br>
            <a:r>
              <a:rPr lang="nl-BE" dirty="0"/>
              <a:t>Belang openbaarheid van bestuur afwegen tegen privacy, internationale betrekkingen, openbare veiligheid,…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59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Normaal 20</a:t>
            </a:r>
            <a:br>
              <a:rPr lang="nl-BE" dirty="0"/>
            </a:br>
            <a:r>
              <a:rPr lang="nl-BE" dirty="0"/>
              <a:t>Gecompliceerd 40</a:t>
            </a:r>
            <a:br>
              <a:rPr lang="nl-BE" dirty="0"/>
            </a:br>
            <a:r>
              <a:rPr lang="nl-BE" dirty="0"/>
              <a:t>Sneller indien gemotiveerd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507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Opschorting omwille van advies aan GBA, ombudsman,…</a:t>
            </a:r>
          </a:p>
          <a:p>
            <a:r>
              <a:rPr lang="nl-BE" dirty="0" err="1"/>
              <a:t>Editoria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629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Ligt nu voor in het Brussels parlement</a:t>
            </a:r>
            <a:br>
              <a:rPr lang="nl-BE" dirty="0"/>
            </a:br>
            <a:r>
              <a:rPr lang="nl-BE" dirty="0"/>
              <a:t>Parlementaire vraag via Els Rochette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56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Ik zal mezelf kort voorstellen. </a:t>
            </a:r>
            <a:br>
              <a:rPr lang="nl-BE" dirty="0"/>
            </a:br>
            <a:r>
              <a:rPr lang="nl-BE" dirty="0"/>
              <a:t>Ik ben DV van Dryade VZW. Dat is een VZW die zich bezighoudt met …. Daarnaast ben ik actief bij </a:t>
            </a:r>
            <a:r>
              <a:rPr lang="nl-BE" dirty="0" err="1"/>
              <a:t>Openlegal</a:t>
            </a:r>
            <a:r>
              <a:rPr lang="nl-BE" dirty="0"/>
              <a:t>, een database met gratis contracten, en ik ben zaakvoerder van Zita Cleaning, een dienstenchequebedrijf. </a:t>
            </a:r>
            <a:br>
              <a:rPr lang="nl-BE" dirty="0"/>
            </a:br>
            <a:r>
              <a:rPr lang="nl-BE" dirty="0"/>
              <a:t>Deelnemers stellen zich voor.  </a:t>
            </a:r>
            <a:br>
              <a:rPr lang="nl-BE" dirty="0"/>
            </a:br>
            <a:r>
              <a:rPr lang="nl-BE" dirty="0"/>
              <a:t>Stellen van vragen.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92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Ordonnantie: gewest en Gemeenschappelijke Gemeenschapscommissie</a:t>
            </a:r>
            <a:br>
              <a:rPr lang="nl-BE" dirty="0"/>
            </a:br>
            <a:r>
              <a:rPr lang="nl-BE" dirty="0"/>
              <a:t>Decreet: COCOF – niet VGC</a:t>
            </a:r>
            <a:br>
              <a:rPr lang="nl-BE" dirty="0"/>
            </a:br>
            <a:r>
              <a:rPr lang="nl-BE" dirty="0"/>
              <a:t>Brusselse openbaarheid van bestuur gaat verder dan de Vlaamse </a:t>
            </a:r>
            <a:r>
              <a:rPr lang="nl-BE" dirty="0" err="1"/>
              <a:t>OvB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95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Historiek: </a:t>
            </a:r>
            <a:br>
              <a:rPr lang="nl-BE" dirty="0"/>
            </a:br>
            <a:r>
              <a:rPr lang="nl-BE" dirty="0"/>
              <a:t>- Jef Van Damme en Paul </a:t>
            </a:r>
            <a:r>
              <a:rPr lang="nl-BE" dirty="0" err="1"/>
              <a:t>Delva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486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Helder geschreven wetgeving – héél leesbaar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21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definitie? </a:t>
            </a:r>
            <a:br>
              <a:rPr lang="nl-BE" dirty="0"/>
            </a:br>
            <a:r>
              <a:rPr lang="nl-BE" dirty="0"/>
              <a:t>Wat is het belang? </a:t>
            </a:r>
            <a:br>
              <a:rPr lang="nl-BE" dirty="0"/>
            </a:br>
            <a:r>
              <a:rPr lang="nl-BE" dirty="0"/>
              <a:t>- Controle van de overheid door de burger</a:t>
            </a:r>
            <a:br>
              <a:rPr lang="nl-BE" dirty="0"/>
            </a:br>
            <a:r>
              <a:rPr lang="nl-BE" dirty="0"/>
              <a:t>- Informatie opvragen door middenveld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00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Niet: Brussels parlement / parlementsleden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999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Verslag Opleidingscommissie DC, rapporten,…</a:t>
            </a:r>
            <a:br>
              <a:rPr lang="nl-BE" dirty="0"/>
            </a:br>
            <a:r>
              <a:rPr lang="nl-BE" dirty="0"/>
              <a:t>Gemeente alle milieuvergunningen over warmtepompen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123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Regering maakt op en doorsturen naar het Brussels Parlement</a:t>
            </a:r>
            <a:br>
              <a:rPr lang="nl-BE" dirty="0"/>
            </a:br>
            <a:r>
              <a:rPr lang="nl-BE" dirty="0"/>
              <a:t>4-jaarlijks of 2-jaarlijks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2DA25-440C-44CF-8881-D493D2D1FDF5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2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3B08D-C6A8-4888-AE03-095EBEABC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344E90-612C-4046-A175-119D74BA2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A2455C-B66B-4D9A-8928-90FE2153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4F2-5178-4F77-B379-208470DBBA8E}" type="datetime1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5E631E-B878-40BE-8DFD-EFEE62AB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B93E45-6ACD-42DE-A3EF-7A6C7597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19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8491C-FC0B-4B3F-8629-C7EAB279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A607EF-00E3-463D-ADF5-14FD2A878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AEE41D-EF8D-455C-B072-3A79BEC9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0D32-604A-43B6-9CB2-CC97F7A5946A}" type="datetime1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A7E6D7-694C-41A7-A36E-D2055E1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4C0B5-2979-4BBE-BB1C-AD25E268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55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081C852-72F5-44D0-A33E-98A986A97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F76E65-580E-455C-A1FD-7AA058ECF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1A74CF-166E-42F4-A4D4-D859B928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47E2-FEFE-418D-854B-CA1DC53D2EF0}" type="datetime1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2AE36F-50F4-4FDB-AF31-77628C55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9B054E-8718-4985-802A-615814C2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2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3CEB2-7FAC-4D3F-B35B-108D0D80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0524BA-C177-4169-9487-A80BFE37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D844B5-5769-4A14-A7D5-B9B11845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4883-8429-4CCF-BF4F-1C8A88A02041}" type="datetime1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D3730-E363-4417-8FEF-4E3624BF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EC8E5-FCC6-43B8-82CD-22F819FB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349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02C18-AB3A-4E60-8E0D-73F3C12D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57872D-A48C-4DE3-AA95-E312AAC7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30C2EE-9552-440A-82D3-749CDD29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9B1-2C38-406C-9123-78D743EBCB8F}" type="datetime1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97D1ED-6ED5-4584-80D4-57971E41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F90186-81BF-4568-94DB-E04A268A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778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7B873-5EE2-4C51-9EBF-5E50B7D7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7518F0-C264-47E4-A9CF-36CD1406A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0D6B4D-D1F5-4F84-98E3-C256C2ABC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67D639-2A51-45BB-876B-9B119EF5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C1B-99B8-4D85-A5AD-3CBEBEFB6C1B}" type="datetime1">
              <a:rPr lang="nl-BE" smtClean="0"/>
              <a:t>2/03/2021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4F673D-9711-41AF-90B1-8A99BD66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B8A79E-D81B-454C-A8C4-C67CEA63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801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6502B-426E-418A-90EB-4A465A93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BD4FF8-09F6-4EAF-8CDB-0C22E4343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8407DD-18F3-43F6-A830-F227C70B5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B14861-65FF-43D2-BB3E-C054B7A32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8237BE-0983-43E2-BA57-F222C9C76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AD64DD-6C92-4B14-BB40-06215DD5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BE7C-9C01-403C-A669-57224CFD0F21}" type="datetime1">
              <a:rPr lang="nl-BE" smtClean="0"/>
              <a:t>2/03/2021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EA8E7A-D3AE-4C67-BCFA-F3940883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C2C113-AC4F-41FB-8B26-ECABE13F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375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A23C4-D1F5-486B-982B-3D8C318B4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CA5CE03-8452-4A5A-A1FC-04B95CEC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7403-F973-408F-B029-F5BF2190101F}" type="datetime1">
              <a:rPr lang="nl-BE" smtClean="0"/>
              <a:t>2/03/2021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5A26E2-8EA7-4CC7-BA09-D2ABEA8A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DBC67E-2E61-4C34-8F1F-8DEABFC6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08541A-3014-42E0-AE4E-CEA27A4D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BA2-681E-4E86-9408-A398416D356E}" type="datetime1">
              <a:rPr lang="nl-BE" smtClean="0"/>
              <a:t>2/03/2021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252891-48A1-4546-BCAA-7406EB80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D59F4C-645B-4C1B-AEC2-8E69316E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506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FC651-D273-496D-8054-EDFCA376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7F4208-98A9-4BDC-8125-05A7BE6A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A9E61D-5FC9-4F62-BDF0-9E6D2AC48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33E52E-F01A-42C4-A987-26452B20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B4F-B894-4300-81C7-09D3CFA35891}" type="datetime1">
              <a:rPr lang="nl-BE" smtClean="0"/>
              <a:t>2/03/2021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541122-48CB-4386-B15F-5896CAB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B5E1ED-6AE9-4AD4-ACBC-F3DCDD5C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20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01E9F-33B7-429D-B829-9B81BB00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9EDECC-AFB9-4E7A-B6E0-616891C40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7D53D7-FE5B-4964-A7E3-18915B197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5CD396-4F09-42A6-A8F8-624132A5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B3FB-E288-4347-9B13-39AF9FCA0102}" type="datetime1">
              <a:rPr lang="nl-BE" smtClean="0"/>
              <a:t>2/03/2021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772099-50C9-4210-AD03-E5CA2758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BFF625-0F16-421D-B288-6943A5C0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61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620904-0335-42F0-A601-DFFB5B17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B82051-2B27-4DE3-A31C-51C76BB3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481E6-1BDA-48AC-8D9B-4AB40ABCB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A8AF-130E-4FF4-9DC9-09BB440FE498}" type="datetime1">
              <a:rPr lang="nl-BE" smtClean="0"/>
              <a:t>2/03/2021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2AE02-CD35-4390-882E-F1D9D31B1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02/03/2021 - Dryade VZW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23ECF-0AF2-4DBB-8631-9FD29472F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7485-C5D4-474B-B218-DC67789C39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9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legal.inf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FCE8E-4CCE-46FB-9C67-76FF49599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Openbaarheid van bestuur</a:t>
            </a:r>
            <a:br>
              <a:rPr lang="nl-BE" dirty="0"/>
            </a:br>
            <a:r>
              <a:rPr lang="nl-BE" dirty="0"/>
              <a:t>Brussel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9E33FC-BB6E-4BAE-BB38-D5B6E18E89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AADEC7-0232-4B3B-9A77-9EA1CE6A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94855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CF9E2-41A9-42C0-B7BA-72D01CB6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Passieve </a:t>
            </a:r>
            <a:r>
              <a:rPr lang="nl-BE" dirty="0" err="1"/>
              <a:t>vs</a:t>
            </a:r>
            <a:r>
              <a:rPr lang="nl-BE" dirty="0"/>
              <a:t> actieve openbaarheid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0F375D7-BFB9-4831-9BCB-53B9E486D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11736"/>
              </p:ext>
            </p:extLst>
          </p:nvPr>
        </p:nvGraphicFramePr>
        <p:xfrm>
          <a:off x="838200" y="1825625"/>
          <a:ext cx="10515597" cy="276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544965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119346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74671762"/>
                    </a:ext>
                  </a:extLst>
                </a:gridCol>
              </a:tblGrid>
              <a:tr h="912283">
                <a:tc>
                  <a:txBody>
                    <a:bodyPr/>
                    <a:lstStyle/>
                    <a:p>
                      <a:pPr algn="ctr"/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Actieve openbaarheid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Passieve openbaarheid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6187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Overheid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Reactie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14609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Burger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6989"/>
                  </a:ext>
                </a:extLst>
              </a:tr>
            </a:tbl>
          </a:graphicData>
        </a:graphic>
      </p:graphicFrame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A3C65A-A5F3-4339-8CE7-6FDAE47C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05391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34F06-0CC6-47AF-97D9-5F140A05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Mijn ervaring met GDO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95433-E1D7-445E-98D1-4571B2E21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Klacht schending passieve openbaarheid door Brusselse Commissie Opleidingsfonds Dienstencheques</a:t>
            </a:r>
          </a:p>
          <a:p>
            <a:r>
              <a:rPr lang="nl-BE" sz="4000" dirty="0"/>
              <a:t>Beroep schending actieve openbaarheid 249 Brusselse bestuurlijke overheden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9835C0-AF12-45AF-872B-1E8DEDD1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1830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924E1-2D84-41E3-8B31-03AE90A8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Door wie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8711C-BA9A-4D28-975F-D2B0C5A4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b="1" i="1" dirty="0"/>
          </a:p>
          <a:p>
            <a:pPr marL="0" indent="0" algn="ctr">
              <a:buNone/>
            </a:pPr>
            <a:r>
              <a:rPr lang="nl-BE" b="1" i="1" dirty="0"/>
              <a:t>Eenieder</a:t>
            </a:r>
            <a:r>
              <a:rPr lang="nl-BE" i="1" dirty="0"/>
              <a:t> kan, volgens de voorwaarden bepaald in dit gezamenlijk decreet en ordonnantie, elk </a:t>
            </a:r>
            <a:r>
              <a:rPr lang="nl-BE" i="1" dirty="0" err="1"/>
              <a:t>bestuursdocument</a:t>
            </a:r>
            <a:r>
              <a:rPr lang="nl-BE" i="1" dirty="0"/>
              <a:t> en alle milieu-informatie van een bestuurlijke overheid ter plaatse inzien, </a:t>
            </a:r>
            <a:r>
              <a:rPr lang="nl-BE" i="1" u="sng" dirty="0" err="1"/>
              <a:t>dienomtrent</a:t>
            </a:r>
            <a:r>
              <a:rPr lang="nl-BE" i="1" u="sng" dirty="0"/>
              <a:t> uitleg krijgen</a:t>
            </a:r>
            <a:r>
              <a:rPr lang="nl-BE" i="1" dirty="0"/>
              <a:t> en mededeling in afschrift ervan ontvangen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36C4C0-4F32-4EB8-843C-5C89EA23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58735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9C358-C2B5-4BD8-BAD2-6B24B839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Aan wie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B1EAF2-E15A-426D-986D-5A59AFBA1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Gewestelijke bestuurlijke overheden</a:t>
            </a:r>
          </a:p>
          <a:p>
            <a:pPr lvl="1"/>
            <a:r>
              <a:rPr lang="nl-BE" dirty="0"/>
              <a:t>Bestuurlijke overheden die gewestelijke bevoegdheden uitoefenen</a:t>
            </a:r>
          </a:p>
          <a:p>
            <a:pPr lvl="1"/>
            <a:r>
              <a:rPr lang="nl-BE" dirty="0"/>
              <a:t>Bestuurlijke overheden die bevoegdheden van de Brusselse Agglomeratie uitoefenen</a:t>
            </a:r>
          </a:p>
          <a:p>
            <a:pPr lvl="1"/>
            <a:r>
              <a:rPr lang="nl-BE" dirty="0"/>
              <a:t>Iedere </a:t>
            </a:r>
            <a:r>
              <a:rPr lang="nl-BE" u="sng" dirty="0"/>
              <a:t>natuurlijk</a:t>
            </a:r>
            <a:r>
              <a:rPr lang="nl-BE" dirty="0"/>
              <a:t> en rechtspersoon die</a:t>
            </a:r>
          </a:p>
          <a:p>
            <a:pPr lvl="2"/>
            <a:r>
              <a:rPr lang="nl-BE" dirty="0"/>
              <a:t>Openbare bestuursfuncties uitoefent (incl. milieu en RO)</a:t>
            </a:r>
          </a:p>
          <a:p>
            <a:pPr lvl="2"/>
            <a:r>
              <a:rPr lang="nl-BE" dirty="0"/>
              <a:t>Belast met openbare verantwoordelijkheden of functies (incl. milieu en RO)</a:t>
            </a:r>
          </a:p>
          <a:p>
            <a:r>
              <a:rPr lang="nl-BE" dirty="0"/>
              <a:t>Gemeentelijke bestuurlijke overheden</a:t>
            </a:r>
          </a:p>
          <a:p>
            <a:pPr lvl="1"/>
            <a:r>
              <a:rPr lang="nl-BE" dirty="0"/>
              <a:t>Incl. gemeentelijke adviesorganen </a:t>
            </a:r>
            <a:r>
              <a:rPr lang="nl-BE" dirty="0" err="1"/>
              <a:t>ivm</a:t>
            </a:r>
            <a:r>
              <a:rPr lang="nl-BE" dirty="0"/>
              <a:t> milieu en RO</a:t>
            </a:r>
          </a:p>
          <a:p>
            <a:pPr lvl="1"/>
            <a:r>
              <a:rPr lang="nl-BE" dirty="0"/>
              <a:t>Gewestelijke en gewestgrensoverschrijdende intercommunales</a:t>
            </a:r>
          </a:p>
          <a:p>
            <a:pPr lvl="1"/>
            <a:r>
              <a:rPr lang="nl-BE" dirty="0"/>
              <a:t>Gemeentelijke en </a:t>
            </a:r>
            <a:r>
              <a:rPr lang="nl-BE" dirty="0" err="1"/>
              <a:t>meergemeentelijke</a:t>
            </a:r>
            <a:r>
              <a:rPr lang="nl-BE" dirty="0"/>
              <a:t> </a:t>
            </a:r>
            <a:r>
              <a:rPr lang="nl-BE" dirty="0" err="1"/>
              <a:t>VZW’s</a:t>
            </a:r>
            <a:endParaRPr lang="nl-BE" dirty="0"/>
          </a:p>
          <a:p>
            <a:pPr lvl="1"/>
            <a:r>
              <a:rPr lang="nl-BE" dirty="0"/>
              <a:t>Autonome gemeentebedrijven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849365-7C97-430C-A01B-D4B0A42C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94806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253D1-2235-4E79-AFE7-5CB16877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Aan wie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E7CFD-BEA4-4C71-BE54-204050EA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Bestuurlijke overheden die afhangen van de GGC</a:t>
            </a:r>
          </a:p>
          <a:p>
            <a:r>
              <a:rPr lang="nl-BE" dirty="0" err="1"/>
              <a:t>OCMW’s</a:t>
            </a:r>
            <a:endParaRPr lang="nl-BE" dirty="0"/>
          </a:p>
          <a:p>
            <a:r>
              <a:rPr lang="nl-BE" dirty="0"/>
              <a:t>Vereniging organieke wet OCMW</a:t>
            </a:r>
          </a:p>
          <a:p>
            <a:r>
              <a:rPr lang="nl-BE" dirty="0"/>
              <a:t>Bestuurlijke overheden die afhangen van de Franse Gemeenschapscommissie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E4E790-20CE-413E-BDF1-AE32F357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98266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91B71-95C7-43DE-9685-36831D12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9C5A01-A039-4A2A-B279-6ECD24036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err="1"/>
              <a:t>Bestuursdocumenten</a:t>
            </a:r>
            <a:endParaRPr lang="nl-BE" dirty="0"/>
          </a:p>
          <a:p>
            <a:pPr marL="0" indent="0" algn="ctr">
              <a:buNone/>
            </a:pPr>
            <a:r>
              <a:rPr lang="nl-BE" dirty="0"/>
              <a:t>	</a:t>
            </a:r>
          </a:p>
          <a:p>
            <a:pPr marL="0" indent="0" algn="ctr">
              <a:buNone/>
            </a:pPr>
            <a:r>
              <a:rPr lang="nl-BE" b="1" i="1" dirty="0"/>
              <a:t>alle informatie</a:t>
            </a:r>
            <a:r>
              <a:rPr lang="nl-BE" i="1" dirty="0"/>
              <a:t>, </a:t>
            </a:r>
            <a:r>
              <a:rPr lang="nl-BE" b="1" i="1" dirty="0"/>
              <a:t>in welke vorm ook</a:t>
            </a:r>
            <a:r>
              <a:rPr lang="nl-BE" i="1" dirty="0"/>
              <a:t>, waarover een bestuurlijke 	overheid beschikt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9E5E7F-9A73-4E6C-AC32-2BC95E7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63304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CF9E2-41A9-42C0-B7BA-72D01CB6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Actieve openbaarheid = ongevraagd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0F375D7-BFB9-4831-9BCB-53B9E486D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241707"/>
              </p:ext>
            </p:extLst>
          </p:nvPr>
        </p:nvGraphicFramePr>
        <p:xfrm>
          <a:off x="838200" y="1825625"/>
          <a:ext cx="10515597" cy="276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544965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119346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74671762"/>
                    </a:ext>
                  </a:extLst>
                </a:gridCol>
              </a:tblGrid>
              <a:tr h="912283">
                <a:tc>
                  <a:txBody>
                    <a:bodyPr/>
                    <a:lstStyle/>
                    <a:p>
                      <a:pPr algn="ctr"/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>
                          <a:solidFill>
                            <a:srgbClr val="FF0000"/>
                          </a:solidFill>
                        </a:rPr>
                        <a:t>Actieve openbaarheid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Passieve openbaarheid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6187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Overheid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>
                          <a:solidFill>
                            <a:srgbClr val="FF0000"/>
                          </a:solidFill>
                        </a:rPr>
                        <a:t>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Reactie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14609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Burger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6989"/>
                  </a:ext>
                </a:extLst>
              </a:tr>
            </a:tbl>
          </a:graphicData>
        </a:graphic>
      </p:graphicFrame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D69A906-B542-40FB-9EDD-67003438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39359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50223-C9CA-4F03-AFE8-4745D8D2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7366B60D-AC65-4FD9-A468-36A7AA9C0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299437"/>
            <a:ext cx="9490707" cy="5951418"/>
          </a:xfr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526675-4E78-4978-8606-C4A81074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82778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0C020-CA20-4461-9A23-1884D9FF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Actieve openbaarheid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3F69A-786B-4FC4-A2B6-66E391FA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Pagina “transparantie” met: </a:t>
            </a:r>
          </a:p>
          <a:p>
            <a:pPr lvl="1"/>
            <a:r>
              <a:rPr lang="nl-BE" dirty="0"/>
              <a:t>Omschrijving bevoegdheden, organisatie en werkwijze bestuurlijke overheid</a:t>
            </a:r>
          </a:p>
          <a:p>
            <a:pPr lvl="1"/>
            <a:r>
              <a:rPr lang="nl-BE" dirty="0"/>
              <a:t>Inventaris toegekende subsidies</a:t>
            </a:r>
          </a:p>
          <a:p>
            <a:pPr lvl="1"/>
            <a:r>
              <a:rPr lang="nl-BE" dirty="0"/>
              <a:t>Inventaris studies</a:t>
            </a:r>
          </a:p>
          <a:p>
            <a:pPr lvl="1"/>
            <a:r>
              <a:rPr lang="nl-BE" dirty="0"/>
              <a:t>Inventaris overheidsopdrachten</a:t>
            </a:r>
          </a:p>
          <a:p>
            <a:pPr lvl="1"/>
            <a:r>
              <a:rPr lang="nl-BE" dirty="0"/>
              <a:t>Aanwervingen</a:t>
            </a:r>
          </a:p>
          <a:p>
            <a:r>
              <a:rPr lang="nl-BE" dirty="0"/>
              <a:t>Regering, Verenigd College, College, gemeenten, </a:t>
            </a:r>
            <a:r>
              <a:rPr lang="nl-BE" dirty="0" err="1"/>
              <a:t>OCMW’s</a:t>
            </a:r>
            <a:endParaRPr lang="nl-BE" dirty="0"/>
          </a:p>
          <a:p>
            <a:pPr lvl="1"/>
            <a:r>
              <a:rPr lang="nl-BE" dirty="0"/>
              <a:t>Samenstelling kabinetten</a:t>
            </a:r>
          </a:p>
          <a:p>
            <a:r>
              <a:rPr lang="nl-BE" dirty="0"/>
              <a:t>Regering, Verenigd College en College</a:t>
            </a:r>
          </a:p>
          <a:p>
            <a:pPr lvl="1"/>
            <a:r>
              <a:rPr lang="nl-BE" dirty="0"/>
              <a:t>uiterlijk op de dag vóór hun vergaderingen, de definitieve agenda van die vergaderingen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0F7BBF-BCE0-4952-A5BD-4A034E31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75645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00B76-7832-489A-AFB4-8441A881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Actieve openbaarheid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5AF08-E8A5-4D8E-A832-92B43B92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BE" dirty="0"/>
              <a:t>uiterlijk op de werkdag die volgt op hun vergadering, de beslissingen die zij goedgekeurd hebben alsook de nota’s waarop die gebaseerd zijn.</a:t>
            </a:r>
          </a:p>
          <a:p>
            <a:r>
              <a:rPr lang="nl-BE" dirty="0"/>
              <a:t>Contactgegevens op  briefwisseling</a:t>
            </a:r>
          </a:p>
          <a:p>
            <a:r>
              <a:rPr lang="nl-BE" dirty="0"/>
              <a:t>Verwijzing naar Brusselse ombudsman op bestuurshandeling van individuele strekking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C58EE2-50B7-4E59-BC72-33840F38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3956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65C1A-F614-4A6C-B459-730F2C15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Dries VERHAEGHE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E10F0-FD8B-4C07-A7DD-B5D3FB646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Dryade VZW</a:t>
            </a:r>
          </a:p>
          <a:p>
            <a:pPr lvl="1"/>
            <a:r>
              <a:rPr lang="nl-BE" dirty="0"/>
              <a:t>Kruispunt milieu en recht</a:t>
            </a:r>
          </a:p>
          <a:p>
            <a:r>
              <a:rPr lang="nl-BE" dirty="0"/>
              <a:t>Activiteiten</a:t>
            </a:r>
          </a:p>
          <a:p>
            <a:pPr lvl="1"/>
            <a:r>
              <a:rPr lang="nl-BE" dirty="0"/>
              <a:t>Openbaarheid van bestuur in BHG</a:t>
            </a:r>
          </a:p>
          <a:p>
            <a:pPr lvl="1"/>
            <a:r>
              <a:rPr lang="nl-BE" dirty="0"/>
              <a:t>Stikstofzaak </a:t>
            </a:r>
            <a:r>
              <a:rPr lang="nl-BE" dirty="0" err="1"/>
              <a:t>ism</a:t>
            </a:r>
            <a:r>
              <a:rPr lang="nl-BE" dirty="0"/>
              <a:t> </a:t>
            </a:r>
            <a:r>
              <a:rPr lang="nl-BE" dirty="0" err="1"/>
              <a:t>ClientEarth</a:t>
            </a:r>
            <a:endParaRPr lang="nl-BE" dirty="0"/>
          </a:p>
          <a:p>
            <a:pPr lvl="1"/>
            <a:r>
              <a:rPr lang="nl-BE" dirty="0"/>
              <a:t>Toegang tot de rechter voor planten, dieren en </a:t>
            </a:r>
            <a:r>
              <a:rPr lang="nl-BE" dirty="0" err="1"/>
              <a:t>habitats</a:t>
            </a:r>
            <a:endParaRPr lang="nl-BE" dirty="0"/>
          </a:p>
          <a:p>
            <a:r>
              <a:rPr lang="nl-BE" dirty="0" err="1"/>
              <a:t>Openlegal</a:t>
            </a:r>
            <a:r>
              <a:rPr lang="nl-BE" dirty="0"/>
              <a:t> – database met gratis contracten – </a:t>
            </a:r>
            <a:r>
              <a:rPr lang="nl-BE" dirty="0">
                <a:hlinkClick r:id="rId3"/>
              </a:rPr>
              <a:t>www.openlegal.info</a:t>
            </a:r>
            <a:r>
              <a:rPr lang="nl-BE" dirty="0"/>
              <a:t> </a:t>
            </a:r>
          </a:p>
          <a:p>
            <a:r>
              <a:rPr lang="nl-BE" dirty="0"/>
              <a:t>Zita Cleaning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727428-E4F3-4BF6-AC80-A7C97E96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689404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7EBEA-2145-49A9-979B-21536BE5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Actieve openbaarheid (3)</a:t>
            </a:r>
            <a:br>
              <a:rPr lang="nl-BE" dirty="0"/>
            </a:br>
            <a:r>
              <a:rPr lang="nl-BE" dirty="0"/>
              <a:t>Milieu en RO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1E55F-105D-43E6-86C6-C40A42BB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Leefmilieu Brussel maakt EU, federale, regionale en lokale </a:t>
            </a:r>
            <a:r>
              <a:rPr lang="nl-BE" b="1" dirty="0"/>
              <a:t>wetgeving</a:t>
            </a:r>
            <a:r>
              <a:rPr lang="nl-BE" dirty="0"/>
              <a:t> inzake milieu openbaar;</a:t>
            </a:r>
          </a:p>
          <a:p>
            <a:r>
              <a:rPr lang="nl-BE" dirty="0"/>
              <a:t>Goedgekeurde </a:t>
            </a:r>
            <a:r>
              <a:rPr lang="nl-BE" b="1" dirty="0"/>
              <a:t>milieu</a:t>
            </a:r>
            <a:r>
              <a:rPr lang="nl-BE" dirty="0"/>
              <a:t>plannen en -programma's, </a:t>
            </a:r>
            <a:r>
              <a:rPr lang="nl-BE" b="1" dirty="0"/>
              <a:t>ruimtelijke ordening</a:t>
            </a:r>
            <a:r>
              <a:rPr lang="nl-BE" dirty="0"/>
              <a:t>splannen en -schema's, </a:t>
            </a:r>
            <a:r>
              <a:rPr lang="nl-BE" b="1" dirty="0"/>
              <a:t>stedenbouwkundige reglementen en gedragslijnen</a:t>
            </a:r>
            <a:r>
              <a:rPr lang="nl-BE" dirty="0"/>
              <a:t> inzake milieu en ruimtelijke ordening, evenals het bij de voormelde milieu-informatie horende milieueffectenrapport, binnen de dertig werkdagen nadat zij zijn goedgekeurd, openbaar in de rubriek "transparantie" van hun website;</a:t>
            </a:r>
          </a:p>
          <a:p>
            <a:r>
              <a:rPr lang="nl-BE" dirty="0"/>
              <a:t>Stedenbouwkundige </a:t>
            </a:r>
            <a:r>
              <a:rPr lang="nl-BE" b="1" dirty="0"/>
              <a:t>vergunningen</a:t>
            </a:r>
            <a:r>
              <a:rPr lang="nl-BE" dirty="0"/>
              <a:t>, de verkavelingsvergunningen en de wijzigingen ervan die waren onderworpen aan een </a:t>
            </a:r>
            <a:r>
              <a:rPr lang="nl-BE" u="sng" dirty="0"/>
              <a:t>milieueffectenrapport of aan een effectenstudie</a:t>
            </a:r>
            <a:r>
              <a:rPr lang="nl-BE" dirty="0"/>
              <a:t>, binnen de tien werkdagen na de uitreiking ervan openbaar in de rubriek "transparantie" van hun website</a:t>
            </a:r>
          </a:p>
          <a:p>
            <a:r>
              <a:rPr lang="nl-BE" dirty="0"/>
              <a:t>Geen MER of effectenstudie – toch openbaar wanneer zij belangrijke gevolgen kunnen hebben voor het milieu of voor de ruimtelijke ordening; 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182BF0-D371-4965-8F2C-6C95F1EB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20254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B0AEB-8EC1-45E2-879E-283F4D3C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Maatregelen bescherming onroerend erfgoed</a:t>
            </a:r>
          </a:p>
        </p:txBody>
      </p:sp>
      <p:pic>
        <p:nvPicPr>
          <p:cNvPr id="5" name="Tijdelijke aanduiding voor inhoud 4" descr="Afbeelding met tekst, gebouw, buiten, oud&#10;&#10;Automatisch gegenereerde beschrijving">
            <a:extLst>
              <a:ext uri="{FF2B5EF4-FFF2-40B4-BE49-F238E27FC236}">
                <a16:creationId xmlns:a16="http://schemas.microsoft.com/office/drawing/2014/main" id="{BFA81DD5-36AA-4463-B48C-73D4E6F93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77" y="1825625"/>
            <a:ext cx="5912646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3AA39F-2CBB-43F6-8B55-14757D33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07959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9DFB7-9097-4F94-AC82-6D4AE357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2444E-DB05-456D-830C-46316174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</a:t>
            </a:r>
            <a:r>
              <a:rPr lang="nl-BE" b="1" dirty="0"/>
              <a:t>milieuvergunningen</a:t>
            </a:r>
            <a:r>
              <a:rPr lang="nl-BE" dirty="0"/>
              <a:t>, evenals de vergunningswijzigingen, de splitsingen van milieuvergunningen, de verlengingen van milieuvergunningen, de wijzigingen van voorwaarden voor het uitbaten van ingedeelde inrichtingen en de schorsingen en intrekkingen van milieuvergunningen waarover een </a:t>
            </a:r>
            <a:r>
              <a:rPr lang="nl-BE" u="sng" dirty="0"/>
              <a:t>milieueffectenrapport of een effectenstudie </a:t>
            </a:r>
            <a:r>
              <a:rPr lang="nl-BE" dirty="0"/>
              <a:t>werd opgemaakt, openbaar in de rubriek "transparantie" van hun website; 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56F32C-57F7-45D3-BD1A-089BED7D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401771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5571D-1BAF-4B62-A4E3-168DF21B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Actieve openbaarheid (5)</a:t>
            </a:r>
            <a:br>
              <a:rPr lang="nl-BE" dirty="0"/>
            </a:br>
            <a:r>
              <a:rPr lang="nl-BE" dirty="0"/>
              <a:t>Milieu en RO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C624D3-2804-43CB-86DE-02155A7F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u="sng" dirty="0"/>
              <a:t>Geen MER of effectenstudie </a:t>
            </a:r>
            <a:r>
              <a:rPr lang="nl-BE" dirty="0"/>
              <a:t>– toch openbaar wanneer zij belangrijke gevolgen kunnen hebben voor het milieu of voor de ruimtelijke ordening; </a:t>
            </a:r>
          </a:p>
          <a:p>
            <a:r>
              <a:rPr lang="nl-BE" dirty="0"/>
              <a:t>Leefmilieu Brussel maakt openbaar op haar website:</a:t>
            </a:r>
          </a:p>
          <a:p>
            <a:pPr lvl="1"/>
            <a:r>
              <a:rPr lang="nl-BE" dirty="0"/>
              <a:t>de lijst met erkenningen voor milieuvergunning;</a:t>
            </a:r>
          </a:p>
          <a:p>
            <a:pPr lvl="1"/>
            <a:r>
              <a:rPr lang="nl-BE" dirty="0"/>
              <a:t>de inspectieverslagen die vereist zijn inzake geïntegreerde preventie en bestrijding van verontreiniging door industriële emissies, binnen de dertig werkdagen nadat zij ter kennis gebracht zijn van de exploitant;</a:t>
            </a:r>
          </a:p>
          <a:p>
            <a:pPr lvl="1"/>
            <a:r>
              <a:rPr lang="nl-BE" dirty="0"/>
              <a:t>de gegevens betreffende het beheer en de sanering van verontreinigde bodems ter beschikking van het publiek gesteld of openbaar gemaakt moeten worden.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14058B-9160-44BE-A17C-BA757D1F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94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75ADB-A6FB-4B3B-AC64-EAB801E6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Onmiddellijke bedreiging van de gezondheid van de mens of het milieu</a:t>
            </a:r>
          </a:p>
        </p:txBody>
      </p:sp>
      <p:pic>
        <p:nvPicPr>
          <p:cNvPr id="5" name="Tijdelijke aanduiding voor inhoud 4" descr="Afbeelding met wapen, buiten, waterstofbom, projectiel&#10;&#10;Automatisch gegenereerde beschrijving">
            <a:extLst>
              <a:ext uri="{FF2B5EF4-FFF2-40B4-BE49-F238E27FC236}">
                <a16:creationId xmlns:a16="http://schemas.microsoft.com/office/drawing/2014/main" id="{E4FDA70D-3C20-482A-8298-C49C65BDA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D9523C6-9050-4824-99E9-C5FFB159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96039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3F003-F276-40B7-B06B-F2BE0279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/>
              <a:t>- Gedetailleerd verslag over de staat van het Brusselse leefmilieu</a:t>
            </a:r>
            <a:br>
              <a:rPr lang="nl-BE" sz="3100" dirty="0"/>
            </a:br>
            <a:r>
              <a:rPr lang="nl-BE" sz="3100" dirty="0"/>
              <a:t>- Samenvattende nota met betrekking tot de belangrijkste milieu-indicatoren </a:t>
            </a:r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98C07C6-93A9-42DA-9653-F8998D750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20" y="1825625"/>
            <a:ext cx="7045760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9EDEB9-F2EF-4AB8-ADFC-5E2CC209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59314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CF9E2-41A9-42C0-B7BA-72D01CB6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Passieve openbaarheid = desgevraagd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0F375D7-BFB9-4831-9BCB-53B9E486D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66030"/>
              </p:ext>
            </p:extLst>
          </p:nvPr>
        </p:nvGraphicFramePr>
        <p:xfrm>
          <a:off x="838200" y="1825625"/>
          <a:ext cx="10515597" cy="276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544965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119346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74671762"/>
                    </a:ext>
                  </a:extLst>
                </a:gridCol>
              </a:tblGrid>
              <a:tr h="912283">
                <a:tc>
                  <a:txBody>
                    <a:bodyPr/>
                    <a:lstStyle/>
                    <a:p>
                      <a:pPr algn="ctr"/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Actieve openbaarheid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>
                          <a:solidFill>
                            <a:srgbClr val="FF0000"/>
                          </a:solidFill>
                        </a:rPr>
                        <a:t>Passieve openbaarheid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6187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Overheid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>
                          <a:solidFill>
                            <a:srgbClr val="FF0000"/>
                          </a:solidFill>
                        </a:rPr>
                        <a:t>Reactie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14609"/>
                  </a:ext>
                </a:extLst>
              </a:tr>
              <a:tr h="912283">
                <a:tc>
                  <a:txBody>
                    <a:bodyPr/>
                    <a:lstStyle/>
                    <a:p>
                      <a:pPr algn="ctr"/>
                      <a:r>
                        <a:rPr lang="nl-BE" sz="2800" dirty="0"/>
                        <a:t>Burger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dirty="0">
                          <a:solidFill>
                            <a:srgbClr val="FF0000"/>
                          </a:solidFill>
                        </a:rPr>
                        <a:t>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6989"/>
                  </a:ext>
                </a:extLst>
              </a:tr>
            </a:tbl>
          </a:graphicData>
        </a:graphic>
      </p:graphicFrame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1B6D81-6043-4351-B37F-B09CCA9B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71164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26538-5E45-40E6-9223-41B590D3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Vergoeding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49EEB2-7AD0-40DC-89DC-B5610EFBE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39" y="1471879"/>
            <a:ext cx="7752522" cy="5160272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4231D0-14F5-4CAE-81EA-65244F9F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77788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08E82-B2B6-4D96-A347-C995A00B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213D0-8AFD-4208-8B55-C2C2C703C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6000" dirty="0"/>
              <a:t>Tegen kostprijs</a:t>
            </a:r>
          </a:p>
          <a:p>
            <a:r>
              <a:rPr lang="nl-BE" sz="6000" dirty="0"/>
              <a:t>Contant betaalbaar</a:t>
            </a:r>
          </a:p>
          <a:p>
            <a:r>
              <a:rPr lang="nl-BE" sz="6000" dirty="0"/>
              <a:t>Bij overschrijving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710DD0-D6A4-4380-9CDB-8632D4FF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956333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38151-CFE1-4F89-8A30-9457F4B2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Belang</a:t>
            </a:r>
          </a:p>
        </p:txBody>
      </p:sp>
      <p:pic>
        <p:nvPicPr>
          <p:cNvPr id="5" name="Tijdelijke aanduiding voor inhoud 4" descr="Afbeelding met tekst, elektronica, nachthemel&#10;&#10;Automatisch gegenereerde beschrijving">
            <a:extLst>
              <a:ext uri="{FF2B5EF4-FFF2-40B4-BE49-F238E27FC236}">
                <a16:creationId xmlns:a16="http://schemas.microsoft.com/office/drawing/2014/main" id="{15A406F5-B438-4E0A-80D1-997FC97CB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A9D66E-5A07-43E2-A603-0AD3E1F0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78845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9D64-CF52-4E77-AF21-DD4B98DC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30925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Gezamenlijk </a:t>
            </a:r>
            <a:r>
              <a:rPr lang="nl-BE" u="sng" dirty="0"/>
              <a:t>decreet</a:t>
            </a:r>
            <a:r>
              <a:rPr lang="nl-BE" dirty="0"/>
              <a:t> en </a:t>
            </a:r>
            <a:r>
              <a:rPr lang="nl-BE" u="sng" dirty="0"/>
              <a:t>ordonnantie</a:t>
            </a:r>
            <a:r>
              <a:rPr lang="nl-BE" dirty="0"/>
              <a:t> van 16 mei 2019 van het Brussels Hoofdstedelijk Gewest, de Gemeenschappelijke Gemeenschapscommissie en de Franse Gemeenschapscommissie betreffende de openbaarheid van bestuur bij de Brusselse instellingen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DFC831-25CA-48AD-B5A8-74D0376A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49864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97C04-1853-46E2-A0C2-9D0B8F6B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Aanvraag</a:t>
            </a:r>
          </a:p>
        </p:txBody>
      </p:sp>
      <p:pic>
        <p:nvPicPr>
          <p:cNvPr id="5" name="Tijdelijke aanduiding voor inhoud 4" descr="Afbeelding met tafelgerei, serviesgoed, pepermolen&#10;&#10;Automatisch gegenereerde beschrijving">
            <a:extLst>
              <a:ext uri="{FF2B5EF4-FFF2-40B4-BE49-F238E27FC236}">
                <a16:creationId xmlns:a16="http://schemas.microsoft.com/office/drawing/2014/main" id="{F96C2993-3E87-4169-9B0B-AE3C63D8C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49" y="1825625"/>
            <a:ext cx="5124702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D5E8E2F-FBD1-4A4F-A7D4-04AC751D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85080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7E27D-77AE-4989-B9B3-2B349448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Vermelding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2FA9E-5C87-4602-BDD7-39D57723A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Materie</a:t>
            </a:r>
          </a:p>
          <a:p>
            <a:r>
              <a:rPr lang="nl-BE" dirty="0" err="1"/>
              <a:t>Bestuursdocumenten</a:t>
            </a:r>
            <a:r>
              <a:rPr lang="nl-BE" dirty="0"/>
              <a:t> of milieu-informatie</a:t>
            </a:r>
          </a:p>
          <a:p>
            <a:r>
              <a:rPr lang="nl-BE" dirty="0"/>
              <a:t>Brief of e-mail</a:t>
            </a:r>
          </a:p>
          <a:p>
            <a:r>
              <a:rPr lang="nl-BE" dirty="0"/>
              <a:t>Ondertekend</a:t>
            </a:r>
          </a:p>
          <a:p>
            <a:r>
              <a:rPr lang="nl-BE" dirty="0"/>
              <a:t>Naam en adres aanvrager</a:t>
            </a:r>
          </a:p>
          <a:p>
            <a:r>
              <a:rPr lang="nl-BE" dirty="0"/>
              <a:t>Overheid vermelden</a:t>
            </a:r>
          </a:p>
          <a:p>
            <a:r>
              <a:rPr lang="nl-BE" dirty="0"/>
              <a:t>Datum</a:t>
            </a:r>
          </a:p>
          <a:p>
            <a:r>
              <a:rPr lang="nl-BE" dirty="0"/>
              <a:t>Hoe kennis nemen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14E5E3-37AB-49CB-8689-ECE014DA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60290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9C7E0-5D32-4389-963D-E6DAF13C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Weigering</a:t>
            </a:r>
          </a:p>
        </p:txBody>
      </p:sp>
      <p:pic>
        <p:nvPicPr>
          <p:cNvPr id="5" name="Tijdelijke aanduiding voor inhoud 4" descr="Afbeelding met tekst, persoon, person, binnen&#10;&#10;Automatisch gegenereerde beschrijving">
            <a:extLst>
              <a:ext uri="{FF2B5EF4-FFF2-40B4-BE49-F238E27FC236}">
                <a16:creationId xmlns:a16="http://schemas.microsoft.com/office/drawing/2014/main" id="{4A90F686-07B0-4EF2-AFAC-024A0E45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19" y="1825625"/>
            <a:ext cx="3021762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B20162-7BFC-4DE4-AC72-11B5DFFA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08592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2946B-63EB-4BBE-91AF-5B7A4EEB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81EA2A-3708-485C-B112-08D2C794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Onvolledig</a:t>
            </a:r>
          </a:p>
          <a:p>
            <a:r>
              <a:rPr lang="nl-BE" sz="4400" dirty="0"/>
              <a:t>Vertrouwelijk</a:t>
            </a:r>
          </a:p>
          <a:p>
            <a:r>
              <a:rPr lang="nl-BE" sz="4400" dirty="0"/>
              <a:t>Kennelijk onredelijk</a:t>
            </a:r>
          </a:p>
          <a:p>
            <a:r>
              <a:rPr lang="nl-BE" sz="4400" dirty="0"/>
              <a:t>Te algemeen</a:t>
            </a:r>
          </a:p>
          <a:p>
            <a:r>
              <a:rPr lang="nl-BE" sz="4400" dirty="0"/>
              <a:t>Belangenafweging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E32730-FDFE-48AF-B551-F48627F2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84644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73993-C902-4D1F-89DE-59B19D69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Termijn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6FF76C7-3240-436A-A558-07CDD0A46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96294"/>
            <a:ext cx="7810500" cy="3810000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170C90-A2DE-45C1-B901-2BD75D48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324859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E5B00-82B3-4F42-9507-B2044884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30523-5FB7-4B8F-AE34-544C37E3C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 20 werkdagen</a:t>
            </a:r>
          </a:p>
          <a:p>
            <a:r>
              <a:rPr lang="nl-BE" sz="5400" dirty="0"/>
              <a:t> 40 werkdagen</a:t>
            </a:r>
          </a:p>
          <a:p>
            <a:r>
              <a:rPr lang="nl-BE" sz="5400" dirty="0"/>
              <a:t> bij hoogdringendheid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55AA81-C0DF-4F32-92FD-7A460CEE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313991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BCF9D-ABEC-46D3-B0C2-45ED5D6F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Commissie voor toegang tot </a:t>
            </a:r>
            <a:r>
              <a:rPr lang="nl-BE" dirty="0" err="1"/>
              <a:t>bestuursdocumenten</a:t>
            </a:r>
            <a:endParaRPr lang="nl-BE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2CC73646-A58C-4F3A-A388-4A8D80185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55" y="1825625"/>
            <a:ext cx="5859290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B1FAE0-2130-422A-B152-8FC039E4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792861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7271C-36B1-491F-81B6-BD028EF8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CAB9B-B41A-4352-B7FC-24717C0F6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 Beroep</a:t>
            </a:r>
          </a:p>
          <a:p>
            <a:r>
              <a:rPr lang="nl-BE" sz="5400" dirty="0"/>
              <a:t> Advies</a:t>
            </a:r>
          </a:p>
          <a:p>
            <a:r>
              <a:rPr lang="nl-BE" sz="5400" dirty="0"/>
              <a:t> Voorstellen toepassing en herziening</a:t>
            </a:r>
          </a:p>
          <a:p>
            <a:r>
              <a:rPr lang="nl-BE" sz="5400" dirty="0"/>
              <a:t> Raadpleging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1CDFD6-5D1C-4640-A343-D5A7691A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1947875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4C009-6136-45A8-8073-E5155D9B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FFE425B5-3B84-412B-9B3D-4F2D40B69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070506"/>
              </p:ext>
            </p:extLst>
          </p:nvPr>
        </p:nvGraphicFramePr>
        <p:xfrm>
          <a:off x="838200" y="365125"/>
          <a:ext cx="10515600" cy="601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928981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90228924"/>
                    </a:ext>
                  </a:extLst>
                </a:gridCol>
              </a:tblGrid>
              <a:tr h="860514">
                <a:tc>
                  <a:txBody>
                    <a:bodyPr/>
                    <a:lstStyle/>
                    <a:p>
                      <a:r>
                        <a:rPr lang="nl-BE" sz="2400" dirty="0"/>
                        <a:t>Voorzitter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dirty="0"/>
                        <a:t>Marc OSWALD (F) –Prof ULB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562954"/>
                  </a:ext>
                </a:extLst>
              </a:tr>
              <a:tr h="1086779">
                <a:tc>
                  <a:txBody>
                    <a:bodyPr/>
                    <a:lstStyle/>
                    <a:p>
                      <a:r>
                        <a:rPr lang="nl-BE" sz="2400" dirty="0"/>
                        <a:t>Lid gewestelijke bestuurlijke overheid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Anne-</a:t>
                      </a:r>
                      <a:r>
                        <a:rPr lang="nl-BE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Françoise</a:t>
                      </a:r>
                      <a:r>
                        <a:rPr lang="nl-BE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VOKAR (F) – Hoofdjurist </a:t>
                      </a:r>
                      <a:r>
                        <a:rPr lang="nl-BE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Actiris</a:t>
                      </a:r>
                      <a:endParaRPr lang="nl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09860"/>
                  </a:ext>
                </a:extLst>
              </a:tr>
              <a:tr h="2121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dirty="0"/>
                        <a:t>Lid gewestelijke bestuurlijke overheid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Lynn THERRY (NL) - Attachee bij de Directie Advies en Beroep van het Bestuur Ruimtelijke ordening en Huisvesting</a:t>
                      </a:r>
                      <a:endParaRPr lang="nl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726321"/>
                  </a:ext>
                </a:extLst>
              </a:tr>
              <a:tr h="860514">
                <a:tc>
                  <a:txBody>
                    <a:bodyPr/>
                    <a:lstStyle/>
                    <a:p>
                      <a:r>
                        <a:rPr lang="nl-BE" sz="2400" dirty="0"/>
                        <a:t>Extern 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Joëlle SAUTOIS (F) – Advocate ASAP</a:t>
                      </a:r>
                      <a:endParaRPr lang="nl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407318"/>
                  </a:ext>
                </a:extLst>
              </a:tr>
              <a:tr h="1086779">
                <a:tc>
                  <a:txBody>
                    <a:bodyPr/>
                    <a:lstStyle/>
                    <a:p>
                      <a:r>
                        <a:rPr lang="nl-BE" sz="2400" dirty="0"/>
                        <a:t>Extern 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Frédéric EGGERMONT (NL) – Onderzoeker VUB</a:t>
                      </a:r>
                      <a:endParaRPr lang="nl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48403"/>
                  </a:ext>
                </a:extLst>
              </a:tr>
            </a:tbl>
          </a:graphicData>
        </a:graphic>
      </p:graphicFrame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B8C6256-7BD4-4754-B73C-2B458504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904790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9CF9F-BE16-4D23-B9FA-F0BB754F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2C0449-8006-45A5-B499-E8F5CA776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5400" dirty="0"/>
              <a:t> Inbreuk op de actieve openbaarheid</a:t>
            </a:r>
          </a:p>
          <a:p>
            <a:r>
              <a:rPr lang="nl-BE" sz="5400" dirty="0"/>
              <a:t> Inbreuk op de passieve openbaarheid</a:t>
            </a:r>
          </a:p>
          <a:p>
            <a:r>
              <a:rPr lang="nl-BE" sz="5400" dirty="0"/>
              <a:t> Weigering verbetering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5188687-1B50-41C8-9EAA-87AB9784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07542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4BE60-93B7-4113-A1D1-89CC764B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BE" sz="9600" dirty="0"/>
            </a:br>
            <a:r>
              <a:rPr lang="nl-BE" sz="9600" b="1" dirty="0"/>
              <a:t>GDO</a:t>
            </a:r>
            <a:br>
              <a:rPr lang="nl-BE" dirty="0"/>
            </a:br>
            <a:endParaRPr lang="nl-BE" dirty="0"/>
          </a:p>
        </p:txBody>
      </p:sp>
      <p:pic>
        <p:nvPicPr>
          <p:cNvPr id="5" name="Tijdelijke aanduiding voor inhoud 4" descr="Afbeelding met gereedschap, bijl, hamer&#10;&#10;Automatisch gegenereerde beschrijving">
            <a:extLst>
              <a:ext uri="{FF2B5EF4-FFF2-40B4-BE49-F238E27FC236}">
                <a16:creationId xmlns:a16="http://schemas.microsoft.com/office/drawing/2014/main" id="{ED345BE7-0C79-410A-A506-C1744ACD8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129631"/>
            <a:ext cx="5238750" cy="3743325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DC46C1-AD96-467B-BF60-285C69B9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514883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4CD97-BE10-48B6-AD08-B729E41F2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7E195A-EEA4-4AD4-85EB-6F64C610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Per e-mail of per brief</a:t>
            </a:r>
          </a:p>
          <a:p>
            <a:r>
              <a:rPr lang="nl-BE" sz="3600" dirty="0"/>
              <a:t>Binnen de 30 dagen</a:t>
            </a:r>
          </a:p>
          <a:p>
            <a:r>
              <a:rPr lang="nl-BE" sz="3600" dirty="0"/>
              <a:t>Ondertekend door de aanvrager</a:t>
            </a:r>
          </a:p>
          <a:p>
            <a:r>
              <a:rPr lang="nl-BE" sz="3600" dirty="0"/>
              <a:t>Naam en adres aanvrager</a:t>
            </a:r>
          </a:p>
          <a:p>
            <a:r>
              <a:rPr lang="nl-BE" sz="3600" dirty="0"/>
              <a:t>Verzendingsdatum</a:t>
            </a:r>
          </a:p>
          <a:p>
            <a:r>
              <a:rPr lang="nl-BE" sz="3600" dirty="0"/>
              <a:t>Afschrift opvraging of aanvraag tot verbetering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13D526-FBBF-4612-B8E1-EDA44EC2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830255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5C0F3-B0BA-4F2E-9139-1AAC8599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En dan?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17E0E-59F7-4750-A5CD-5A405F73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4800" dirty="0"/>
              <a:t> Bestuurlijke overheid informeren</a:t>
            </a:r>
          </a:p>
          <a:p>
            <a:r>
              <a:rPr lang="nl-BE" sz="4800" dirty="0"/>
              <a:t> Binnen zeven werkdagen</a:t>
            </a:r>
          </a:p>
          <a:p>
            <a:r>
              <a:rPr lang="nl-BE" sz="4800" dirty="0"/>
              <a:t> Toelichting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B04845-F350-4825-8557-62C178D1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282065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3360C-4CFB-4AAE-920C-9360EC1A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Niet gerespecteerd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64419-ED61-46DF-BBA1-A0954E8CC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Melding in jaarverslag</a:t>
            </a:r>
          </a:p>
          <a:p>
            <a:r>
              <a:rPr lang="nl-BE" sz="4000" dirty="0"/>
              <a:t>Onderzoeks- en dwangbevoegdheid</a:t>
            </a:r>
          </a:p>
          <a:p>
            <a:r>
              <a:rPr lang="nl-BE" sz="4000" dirty="0"/>
              <a:t>Brussels parlement en Brusselse regering informeren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26CAC7-76BC-4842-9FE2-83E1BE93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46540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FA7DF-C9E9-49DB-9EBC-E4169FC0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Uitspraak CTB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6AE598-284F-4408-88FF-C1347B5D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Binnen 60 dagen na het beroep</a:t>
            </a:r>
          </a:p>
          <a:p>
            <a:r>
              <a:rPr lang="nl-BE" sz="4000" dirty="0"/>
              <a:t>Termijnen niet nageleefd door CTB</a:t>
            </a:r>
          </a:p>
          <a:p>
            <a:r>
              <a:rPr lang="nl-BE" sz="4000" dirty="0"/>
              <a:t>Opschorting</a:t>
            </a:r>
          </a:p>
          <a:p>
            <a:r>
              <a:rPr lang="nl-BE" sz="4000" dirty="0"/>
              <a:t>Aanvrager of bestuurlijke overheid gelijk</a:t>
            </a:r>
          </a:p>
          <a:p>
            <a:r>
              <a:rPr lang="nl-BE" sz="4000" dirty="0"/>
              <a:t>Raad van State</a:t>
            </a:r>
          </a:p>
          <a:p>
            <a:r>
              <a:rPr lang="nl-BE" sz="4000" dirty="0"/>
              <a:t>Publicatie website CTB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3C5A0A-27B2-4682-97C2-1B3E2455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892841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7FB37-9BAD-4E14-B7D1-823A6965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Jaarverslag CTB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FF8AA7-0AC1-4BBB-8B31-0FA2106C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Beroepen/beslissingen</a:t>
            </a:r>
          </a:p>
          <a:p>
            <a:r>
              <a:rPr lang="nl-BE" sz="4000" dirty="0"/>
              <a:t>Behandelingstermijn</a:t>
            </a:r>
          </a:p>
          <a:p>
            <a:r>
              <a:rPr lang="nl-BE" sz="4000" dirty="0"/>
              <a:t>Vergaderingen</a:t>
            </a:r>
          </a:p>
          <a:p>
            <a:r>
              <a:rPr lang="nl-BE" sz="4000" dirty="0"/>
              <a:t>Belangrijkste problematieken</a:t>
            </a:r>
          </a:p>
          <a:p>
            <a:r>
              <a:rPr lang="nl-BE" sz="4000" dirty="0"/>
              <a:t>Overschrijding termijn bestuurlijke overheid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A3C09E-D656-4A36-B8F9-5A246C48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739096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6EA8B-B9D9-4901-B40C-D4D56BE6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Evaluatie eerste jaarverslag</a:t>
            </a:r>
          </a:p>
        </p:txBody>
      </p:sp>
      <p:pic>
        <p:nvPicPr>
          <p:cNvPr id="5" name="Tijdelijke aanduiding voor inhoud 4" descr="Afbeelding met lucht, buiten, gebouw, overheidsgebouw&#10;&#10;Automatisch gegenereerde beschrijving">
            <a:extLst>
              <a:ext uri="{FF2B5EF4-FFF2-40B4-BE49-F238E27FC236}">
                <a16:creationId xmlns:a16="http://schemas.microsoft.com/office/drawing/2014/main" id="{6FA3B9D0-9EF6-437C-8FDC-C332D631F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801575"/>
            <a:ext cx="7172325" cy="4773453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CAA4D6-9452-415A-82B7-85CCB852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302987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48D06-9305-4B8A-919D-C18DCD26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625A1D-6F10-4F07-9BFD-9828261C4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Sancties</a:t>
            </a:r>
          </a:p>
          <a:p>
            <a:r>
              <a:rPr lang="nl-BE" sz="4000" dirty="0"/>
              <a:t>Administratieve ondersteuning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21A225-7962-4A60-8080-804B54CA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40890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A99FF-9AC6-434F-A24F-446ECE67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Wat ging vooraf? </a:t>
            </a:r>
          </a:p>
        </p:txBody>
      </p:sp>
      <p:pic>
        <p:nvPicPr>
          <p:cNvPr id="9" name="Tijdelijke aanduiding voor inhoud 8" descr="Afbeelding met silhouet&#10;&#10;Automatisch gegenereerde beschrijving">
            <a:extLst>
              <a:ext uri="{FF2B5EF4-FFF2-40B4-BE49-F238E27FC236}">
                <a16:creationId xmlns:a16="http://schemas.microsoft.com/office/drawing/2014/main" id="{02A202A4-7093-4502-BCAE-868549F5F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4" y="1825625"/>
            <a:ext cx="9160711" cy="4351338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52F1CB-CB46-4EA2-854C-EBDBAF49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80930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42E3A-AE6C-4106-947F-286B58F1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Brusselse transparantiewetgeving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813CB-709D-466B-9BA7-0EAB9E9DA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Ordonnantie van 30 maart 1995 (gewijzigd in 2013)</a:t>
            </a:r>
          </a:p>
          <a:p>
            <a:r>
              <a:rPr lang="nl-BE" dirty="0"/>
              <a:t>Ordonnantie van 18 maart 2004 inzake toegang tot milieu-informatie en tot informatie betreffende de ruimtelijke ordening in het Brussels Hoofdstedelijk Gewest (omzetting richtlijn 2003/4/EG)</a:t>
            </a:r>
          </a:p>
          <a:p>
            <a:r>
              <a:rPr lang="nl-BE" dirty="0"/>
              <a:t>Beiden vervangen door GDO van 16 mei 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5F14F4-F5CE-4686-B75F-04B27930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79409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F0946-6699-4E8E-BE68-9C314889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Inwerking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4492DA-5219-4B18-8348-238D42813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13" y="1682743"/>
            <a:ext cx="8986775" cy="4718057"/>
          </a:xfr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1450AD-5CD2-4D0A-B4A7-D43A502F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310031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437CC-A3DF-428E-B6DF-E93DDA4F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8F661A-93E4-401A-BD4E-9EE56DA3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Goedgekeurd 16 mei 2019</a:t>
            </a:r>
          </a:p>
          <a:p>
            <a:r>
              <a:rPr lang="nl-BE" sz="4000" dirty="0"/>
              <a:t>Belgisch Staatsblad 7 juni 2019</a:t>
            </a:r>
          </a:p>
          <a:p>
            <a:r>
              <a:rPr lang="nl-BE" sz="4000" dirty="0"/>
              <a:t>Inwerkingtreding +6 maanden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922BCF-6477-49B9-AA16-AAF471D1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423275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021AF-37D4-4587-B396-C4078A1B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Openbaarheid van bestuur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410115-CAB6-4D0C-B7AE-8D94ED75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000" dirty="0"/>
              <a:t>Een algemeen rechtsbeginsel waar uit voortvloeit dat de </a:t>
            </a:r>
            <a:r>
              <a:rPr lang="nl-BE" sz="4000" b="1" dirty="0"/>
              <a:t>burger</a:t>
            </a:r>
            <a:r>
              <a:rPr lang="nl-BE" sz="4000" dirty="0"/>
              <a:t> het </a:t>
            </a:r>
            <a:r>
              <a:rPr lang="nl-BE" sz="4000" u="sng" dirty="0"/>
              <a:t>recht</a:t>
            </a:r>
            <a:r>
              <a:rPr lang="nl-BE" sz="4000" dirty="0"/>
              <a:t> heeft te weten welke </a:t>
            </a:r>
            <a:r>
              <a:rPr lang="nl-BE" sz="4000" b="1" dirty="0" err="1"/>
              <a:t>bestuursinformatie</a:t>
            </a:r>
            <a:r>
              <a:rPr lang="nl-BE" sz="4000" dirty="0"/>
              <a:t> bij de </a:t>
            </a:r>
            <a:r>
              <a:rPr lang="nl-BE" sz="4000" b="1" dirty="0"/>
              <a:t>overheid</a:t>
            </a:r>
            <a:r>
              <a:rPr lang="nl-BE" sz="4000" dirty="0"/>
              <a:t> berust en de overheid de </a:t>
            </a:r>
            <a:r>
              <a:rPr lang="nl-BE" sz="4000" u="sng" dirty="0"/>
              <a:t>plicht</a:t>
            </a:r>
            <a:r>
              <a:rPr lang="nl-BE" sz="4000" dirty="0"/>
              <a:t> heeft om deze (</a:t>
            </a:r>
            <a:r>
              <a:rPr lang="nl-BE" sz="4000" i="1" dirty="0"/>
              <a:t>desgevraagd of ongevraagd</a:t>
            </a:r>
            <a:r>
              <a:rPr lang="nl-BE" sz="4000" dirty="0"/>
              <a:t>) te ontsluiten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084807-B8FF-4AFD-BC19-9DD13087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02/03/2021 - Dryade VZW</a:t>
            </a:r>
          </a:p>
        </p:txBody>
      </p:sp>
    </p:spTree>
    <p:extLst>
      <p:ext uri="{BB962C8B-B14F-4D97-AF65-F5344CB8AC3E}">
        <p14:creationId xmlns:p14="http://schemas.microsoft.com/office/powerpoint/2010/main" val="20700673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1543</Words>
  <Application>Microsoft Office PowerPoint</Application>
  <PresentationFormat>Breedbeeld</PresentationFormat>
  <Paragraphs>256</Paragraphs>
  <Slides>46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Kantoorthema</vt:lpstr>
      <vt:lpstr>Openbaarheid van bestuur Brussel</vt:lpstr>
      <vt:lpstr>Dries VERHAEGHE</vt:lpstr>
      <vt:lpstr>Gezamenlijk decreet en ordonnantie van 16 mei 2019 van het Brussels Hoofdstedelijk Gewest, de Gemeenschappelijke Gemeenschapscommissie en de Franse Gemeenschapscommissie betreffende de openbaarheid van bestuur bij de Brusselse instellingen</vt:lpstr>
      <vt:lpstr> GDO </vt:lpstr>
      <vt:lpstr>Wat ging vooraf? </vt:lpstr>
      <vt:lpstr>Brusselse transparantiewetgeving</vt:lpstr>
      <vt:lpstr>Inwerking</vt:lpstr>
      <vt:lpstr>PowerPoint-presentatie</vt:lpstr>
      <vt:lpstr>Openbaarheid van bestuur</vt:lpstr>
      <vt:lpstr>Passieve vs actieve openbaarheid</vt:lpstr>
      <vt:lpstr>Mijn ervaring met GDO</vt:lpstr>
      <vt:lpstr>Door wie</vt:lpstr>
      <vt:lpstr>Aan wie (1)</vt:lpstr>
      <vt:lpstr>Aan wie (2)</vt:lpstr>
      <vt:lpstr>Wat</vt:lpstr>
      <vt:lpstr>Actieve openbaarheid = ongevraagd</vt:lpstr>
      <vt:lpstr>PowerPoint-presentatie</vt:lpstr>
      <vt:lpstr>Actieve openbaarheid (1)</vt:lpstr>
      <vt:lpstr>Actieve openbaarheid (2)</vt:lpstr>
      <vt:lpstr>Actieve openbaarheid (3) Milieu en RO</vt:lpstr>
      <vt:lpstr>Maatregelen bescherming onroerend erfgoed</vt:lpstr>
      <vt:lpstr>PowerPoint-presentatie</vt:lpstr>
      <vt:lpstr>Actieve openbaarheid (5) Milieu en RO</vt:lpstr>
      <vt:lpstr>Onmiddellijke bedreiging van de gezondheid van de mens of het milieu</vt:lpstr>
      <vt:lpstr>- Gedetailleerd verslag over de staat van het Brusselse leefmilieu - Samenvattende nota met betrekking tot de belangrijkste milieu-indicatoren </vt:lpstr>
      <vt:lpstr>Passieve openbaarheid = desgevraagd</vt:lpstr>
      <vt:lpstr>Vergoeding</vt:lpstr>
      <vt:lpstr>PowerPoint-presentatie</vt:lpstr>
      <vt:lpstr>Belang</vt:lpstr>
      <vt:lpstr>Aanvraag</vt:lpstr>
      <vt:lpstr>Vermelding</vt:lpstr>
      <vt:lpstr>Weigering</vt:lpstr>
      <vt:lpstr>PowerPoint-presentatie</vt:lpstr>
      <vt:lpstr>Termijn</vt:lpstr>
      <vt:lpstr>PowerPoint-presentatie</vt:lpstr>
      <vt:lpstr>Commissie voor toegang tot bestuursdocumenten</vt:lpstr>
      <vt:lpstr>PowerPoint-presentatie</vt:lpstr>
      <vt:lpstr>PowerPoint-presentatie</vt:lpstr>
      <vt:lpstr>PowerPoint-presentatie</vt:lpstr>
      <vt:lpstr>Voorwaarden</vt:lpstr>
      <vt:lpstr>En dan? </vt:lpstr>
      <vt:lpstr>Niet gerespecteerd</vt:lpstr>
      <vt:lpstr>Uitspraak CTB</vt:lpstr>
      <vt:lpstr>Jaarverslag CTB</vt:lpstr>
      <vt:lpstr>Evaluatie eerste jaarverslag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Openbaarheid van bestuur Brussel</dc:title>
  <dc:creator>Dries Verhaeghe</dc:creator>
  <cp:lastModifiedBy>Dries Verhaeghe</cp:lastModifiedBy>
  <cp:revision>35</cp:revision>
  <cp:lastPrinted>2021-02-28T20:42:56Z</cp:lastPrinted>
  <dcterms:created xsi:type="dcterms:W3CDTF">2021-02-26T14:33:17Z</dcterms:created>
  <dcterms:modified xsi:type="dcterms:W3CDTF">2021-03-02T07:58:44Z</dcterms:modified>
</cp:coreProperties>
</file>